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9" r:id="rId4"/>
    <p:sldId id="257" r:id="rId5"/>
    <p:sldId id="258" r:id="rId6"/>
    <p:sldId id="260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09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50800" dir="5400000" algn="ctr" rotWithShape="0">
                <a:srgbClr val="FF0000"/>
              </a:outerShdw>
            </a:effectLst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</c:v>
                </c:pt>
                <c:pt idx="1">
                  <c:v>5</c:v>
                </c:pt>
                <c:pt idx="2">
                  <c:v>0</c:v>
                </c:pt>
                <c:pt idx="3">
                  <c:v>3</c:v>
                </c:pt>
                <c:pt idx="4">
                  <c:v>3.5</c:v>
                </c:pt>
                <c:pt idx="5">
                  <c:v>4.5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  <c:pt idx="9">
                  <c:v>2</c:v>
                </c:pt>
                <c:pt idx="10">
                  <c:v>6.5</c:v>
                </c:pt>
                <c:pt idx="11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</c:numCache>
            </c:numRef>
          </c:val>
        </c:ser>
        <c:marker val="1"/>
        <c:axId val="79434880"/>
        <c:axId val="67011328"/>
      </c:lineChart>
      <c:catAx>
        <c:axId val="79434880"/>
        <c:scaling>
          <c:orientation val="minMax"/>
        </c:scaling>
        <c:axPos val="b"/>
        <c:numFmt formatCode="General" sourceLinked="1"/>
        <c:majorTickMark val="none"/>
        <c:tickLblPos val="nextTo"/>
        <c:crossAx val="67011328"/>
        <c:crosses val="autoZero"/>
        <c:auto val="1"/>
        <c:lblAlgn val="ctr"/>
        <c:lblOffset val="100"/>
      </c:catAx>
      <c:valAx>
        <c:axId val="67011328"/>
        <c:scaling>
          <c:orientation val="minMax"/>
        </c:scaling>
        <c:delete val="1"/>
        <c:axPos val="l"/>
        <c:majorGridlines>
          <c:spPr>
            <a:ln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</c:spPr>
        </c:majorGridlines>
        <c:numFmt formatCode="General" sourceLinked="1"/>
        <c:tickLblPos val="none"/>
        <c:crossAx val="79434880"/>
        <c:crosses val="autoZero"/>
        <c:crossBetween val="between"/>
      </c:valAx>
      <c:spPr>
        <a:noFill/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2650A-E7D4-4E8A-BAEF-5B9067729F7F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3EFEC-4851-4C9F-93AB-A9F6F6EAA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3EFEC-4851-4C9F-93AB-A9F6F6EAA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3EFEC-4851-4C9F-93AB-A9F6F6EAA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0455-25C6-4326-9D57-618129DC56B8}" type="datetimeFigureOut">
              <a:rPr lang="en-US" smtClean="0"/>
              <a:pPr/>
              <a:t>08-Apr-11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657F0-CCBB-4FDC-842D-78164035F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2478137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Latn-CS" dirty="0"/>
              <a:t> </a:t>
            </a:r>
            <a:r>
              <a:rPr lang="mk-MK" dirty="0" smtClean="0"/>
              <a:t>Конференција  „Првата ССА десет години потоа“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sz="3600" dirty="0" smtClean="0"/>
              <a:t>Скопје, 8-04-2011</a:t>
            </a:r>
            <a:r>
              <a:rPr lang="en-US" sz="3600" dirty="0" smtClean="0"/>
              <a:t>, </a:t>
            </a:r>
            <a:r>
              <a:rPr lang="mk-MK" sz="3600" dirty="0" smtClean="0"/>
              <a:t>ЕУ инфо центар, </a:t>
            </a:r>
            <a:br>
              <a:rPr lang="mk-MK" sz="3600" dirty="0" smtClean="0"/>
            </a:br>
            <a:r>
              <a:rPr lang="mk-MK" sz="3600" dirty="0" smtClean="0"/>
              <a:t>10</a:t>
            </a:r>
            <a:r>
              <a:rPr lang="en-US" sz="3600" dirty="0" smtClean="0"/>
              <a:t> </a:t>
            </a:r>
            <a:r>
              <a:rPr lang="mk-MK" sz="3600" dirty="0" smtClean="0"/>
              <a:t>часот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Перспективи на асоцијацијата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а) „Апсорпција“ од преговори</a:t>
            </a:r>
          </a:p>
          <a:p>
            <a:pPr lvl="1"/>
            <a:r>
              <a:rPr lang="mk-MK" dirty="0" smtClean="0"/>
              <a:t>Но, во сила до членството, заено со регионални договори</a:t>
            </a:r>
          </a:p>
          <a:p>
            <a:r>
              <a:rPr lang="mk-MK" dirty="0" smtClean="0"/>
              <a:t>б) Статус </a:t>
            </a:r>
            <a:r>
              <a:rPr lang="en-US" dirty="0" smtClean="0"/>
              <a:t>Quo</a:t>
            </a:r>
            <a:r>
              <a:rPr lang="mk-MK" dirty="0" smtClean="0"/>
              <a:t> – без </a:t>
            </a:r>
            <a:r>
              <a:rPr lang="en-US" dirty="0" smtClean="0"/>
              <a:t>II </a:t>
            </a:r>
            <a:r>
              <a:rPr lang="mk-MK" dirty="0" smtClean="0"/>
              <a:t>фаза</a:t>
            </a:r>
            <a:endParaRPr lang="en-US" dirty="0" smtClean="0"/>
          </a:p>
          <a:p>
            <a:r>
              <a:rPr lang="mk-MK" smtClean="0"/>
              <a:t>в) Деблокада само на асоцијацијата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Регионална перспектива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Хрватска – член во 2014?</a:t>
            </a:r>
          </a:p>
          <a:p>
            <a:r>
              <a:rPr lang="mk-MK" dirty="0" smtClean="0"/>
              <a:t>Србија и Црна Гора: преговори, кандидатура</a:t>
            </a:r>
          </a:p>
          <a:p>
            <a:r>
              <a:rPr lang="mk-MK" dirty="0" smtClean="0"/>
              <a:t>Повици за нов Солун</a:t>
            </a:r>
          </a:p>
          <a:p>
            <a:r>
              <a:rPr lang="mk-MK" dirty="0" smtClean="0"/>
              <a:t>Каде е македонскиот глас?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Latn-CS" dirty="0"/>
              <a:t> </a:t>
            </a:r>
            <a:r>
              <a:rPr lang="mk-MK" dirty="0" smtClean="0"/>
              <a:t>Конференција  „Првата ССА десет години потоа“</a:t>
            </a:r>
            <a:r>
              <a:rPr lang="en-US" dirty="0" smtClean="0"/>
              <a:t>, 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Скопје, 8-04-2011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00800" cy="1345704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Малинка Ристевска Јорданова, </a:t>
            </a:r>
          </a:p>
          <a:p>
            <a:r>
              <a:rPr lang="mk-MK" sz="2800" dirty="0" smtClean="0"/>
              <a:t>Директор, ЕПИ 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Цели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Стабилност</a:t>
            </a:r>
          </a:p>
          <a:p>
            <a:r>
              <a:rPr lang="mk-MK" dirty="0" smtClean="0"/>
              <a:t>Политичка соработка</a:t>
            </a:r>
          </a:p>
          <a:p>
            <a:r>
              <a:rPr lang="mk-MK" dirty="0" smtClean="0"/>
              <a:t>Економска интеграција</a:t>
            </a:r>
          </a:p>
          <a:p>
            <a:pPr lvl="1"/>
            <a:r>
              <a:rPr lang="mk-MK" dirty="0" smtClean="0"/>
              <a:t>Слободна трговска зона</a:t>
            </a:r>
          </a:p>
          <a:p>
            <a:pPr lvl="1"/>
            <a:r>
              <a:rPr lang="mk-MK" dirty="0" smtClean="0"/>
              <a:t>Економски развој и соработка</a:t>
            </a:r>
          </a:p>
          <a:p>
            <a:r>
              <a:rPr lang="mk-MK" dirty="0" smtClean="0"/>
              <a:t>Усогласување на законодавството</a:t>
            </a:r>
          </a:p>
          <a:p>
            <a:r>
              <a:rPr lang="mk-MK" dirty="0" smtClean="0"/>
              <a:t>Регионална соработка</a:t>
            </a:r>
          </a:p>
          <a:p>
            <a:endParaRPr lang="mk-M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Тогаш...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1999 – 	„државата што најдобро ги</a:t>
            </a:r>
            <a:r>
              <a:rPr lang="en-US" dirty="0" smtClean="0"/>
              <a:t> </a:t>
            </a:r>
            <a:r>
              <a:rPr lang="mk-MK" dirty="0" smtClean="0"/>
              <a:t>исполнува условите“ </a:t>
            </a:r>
          </a:p>
          <a:p>
            <a:r>
              <a:rPr lang="mk-MK" dirty="0" smtClean="0"/>
              <a:t>Март 2001 	Конфликт</a:t>
            </a:r>
          </a:p>
          <a:p>
            <a:r>
              <a:rPr lang="mk-MK" dirty="0" smtClean="0"/>
              <a:t>Април 2001 	Потпишување </a:t>
            </a:r>
          </a:p>
          <a:p>
            <a:r>
              <a:rPr lang="mk-MK" dirty="0" smtClean="0"/>
              <a:t>Август 2001 	Рамковен договор</a:t>
            </a:r>
          </a:p>
          <a:p>
            <a:endParaRPr lang="mk-MK" dirty="0" smtClean="0"/>
          </a:p>
          <a:p>
            <a:endParaRPr lang="mk-M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Стабилност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4349" y="1535113"/>
            <a:ext cx="7972452" cy="639762"/>
          </a:xfrm>
        </p:spPr>
        <p:txBody>
          <a:bodyPr/>
          <a:lstStyle/>
          <a:p>
            <a:r>
              <a:rPr lang="mk-MK" dirty="0" smtClean="0"/>
              <a:t>Промени, прашање на одржливост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714349" y="2174875"/>
          <a:ext cx="797245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Слободна трговска зона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Слободна трговска зона 	</a:t>
            </a:r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Постигната на 1 јануари 2011 </a:t>
            </a:r>
            <a:r>
              <a:rPr lang="mk-MK" sz="2000" dirty="0" smtClean="0"/>
              <a:t>(исклучок осетливи производи)</a:t>
            </a:r>
            <a:endParaRPr lang="mk-MK" dirty="0" smtClean="0"/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Висок степен на трговска интеграција</a:t>
            </a:r>
          </a:p>
          <a:p>
            <a:pPr>
              <a:buBlip>
                <a:blip r:embed="rId2"/>
              </a:buBlip>
            </a:pPr>
            <a:r>
              <a:rPr lang="mk-MK" dirty="0" smtClean="0"/>
              <a:t>Мал опсег извозни производи</a:t>
            </a:r>
          </a:p>
          <a:p>
            <a:pPr>
              <a:buBlip>
                <a:blip r:embed="rId2"/>
              </a:buBlip>
            </a:pPr>
            <a:r>
              <a:rPr lang="mk-MK" dirty="0" smtClean="0"/>
              <a:t>Дефицит</a:t>
            </a:r>
          </a:p>
          <a:p>
            <a:pPr>
              <a:buBlip>
                <a:blip r:embed="rId2"/>
              </a:buBlip>
            </a:pPr>
            <a:r>
              <a:rPr lang="mk-MK" dirty="0" smtClean="0"/>
              <a:t>Конкурентност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mk-MK" dirty="0" smtClean="0"/>
              <a:t>Функционална пазарна економија - с</a:t>
            </a:r>
            <a:r>
              <a:rPr lang="en-US" dirty="0" smtClean="0"/>
              <a:t>é</a:t>
            </a:r>
            <a:r>
              <a:rPr lang="mk-MK" dirty="0" smtClean="0"/>
              <a:t> уште не </a:t>
            </a:r>
            <a:endParaRPr lang="en-US" dirty="0" smtClean="0"/>
          </a:p>
          <a:p>
            <a:endParaRPr lang="mk-M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Усогласување на законодавството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Помеѓу асоцијација и пристапување </a:t>
            </a:r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Доминација на приоритетите од ССА</a:t>
            </a:r>
          </a:p>
          <a:p>
            <a:pPr>
              <a:buBlip>
                <a:blip r:embed="rId2"/>
              </a:buBlip>
            </a:pPr>
            <a:r>
              <a:rPr lang="mk-MK" dirty="0" smtClean="0"/>
              <a:t>Формализам </a:t>
            </a:r>
          </a:p>
          <a:p>
            <a:pPr>
              <a:buBlip>
                <a:blip r:embed="rId2"/>
              </a:buBlip>
            </a:pPr>
            <a:r>
              <a:rPr lang="mk-MK" dirty="0" smtClean="0"/>
              <a:t>Спроведување 	</a:t>
            </a:r>
          </a:p>
          <a:p>
            <a:endParaRPr lang="mk-M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Регионална соработка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Името не е во Копенхагенските критериуми, но ...</a:t>
            </a:r>
          </a:p>
          <a:p>
            <a:r>
              <a:rPr lang="mk-MK" dirty="0" smtClean="0"/>
              <a:t>Повеќе не сме „примерни во регионалната соработка“</a:t>
            </a:r>
          </a:p>
          <a:p>
            <a:r>
              <a:rPr lang="mk-MK" dirty="0" smtClean="0"/>
              <a:t>Доминантно во политичкиот дијалог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Двете фази на ССА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2000: 5+5 или 4+4?</a:t>
            </a:r>
          </a:p>
          <a:p>
            <a:r>
              <a:rPr lang="mk-MK" dirty="0" smtClean="0"/>
              <a:t>2011: 10, с</a:t>
            </a:r>
            <a:r>
              <a:rPr lang="en-US" dirty="0" smtClean="0"/>
              <a:t>è</a:t>
            </a:r>
            <a:r>
              <a:rPr lang="mk-MK" dirty="0" smtClean="0"/>
              <a:t> уште прва фаза на ССА, не е донесена одлука за Втора фаза</a:t>
            </a:r>
          </a:p>
          <a:p>
            <a:r>
              <a:rPr lang="mk-MK" dirty="0" smtClean="0"/>
              <a:t>Фактичка </a:t>
            </a:r>
            <a:r>
              <a:rPr lang="mk-MK" dirty="0" smtClean="0"/>
              <a:t>блокада од </a:t>
            </a:r>
            <a:r>
              <a:rPr lang="mk-MK" dirty="0" smtClean="0"/>
              <a:t>Грција - о</a:t>
            </a:r>
            <a:r>
              <a:rPr lang="mk-MK" dirty="0" smtClean="0"/>
              <a:t>длуки </a:t>
            </a:r>
            <a:r>
              <a:rPr lang="mk-MK" dirty="0" smtClean="0"/>
              <a:t>на Советот за стабилизација за кои е претходно потребна едногласност од Советот на ЕУ не се </a:t>
            </a:r>
            <a:r>
              <a:rPr lang="mk-MK" dirty="0" smtClean="0"/>
              <a:t>донесуваат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193</Words>
  <Application>Microsoft Office PowerPoint</Application>
  <PresentationFormat>On-screen Show (4:3)</PresentationFormat>
  <Paragraphs>53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Конференција  „Првата ССА десет години потоа“,   Скопје, 8-04-2011, ЕУ инфо центар,  10 часот </vt:lpstr>
      <vt:lpstr>  Конференција  „Првата ССА десет години потоа“,  Скопје, 8-04-2011 </vt:lpstr>
      <vt:lpstr>Цели</vt:lpstr>
      <vt:lpstr>Тогаш...</vt:lpstr>
      <vt:lpstr>Стабилност</vt:lpstr>
      <vt:lpstr>Слободна трговска зона</vt:lpstr>
      <vt:lpstr>Усогласување на законодавството</vt:lpstr>
      <vt:lpstr>Регионална соработка</vt:lpstr>
      <vt:lpstr>Двете фази на ССА</vt:lpstr>
      <vt:lpstr>Перспективи на асоцијацијата</vt:lpstr>
      <vt:lpstr>Регионална перспектива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Конференција  „Првата ССА десет години потоа“</dc:title>
  <dc:creator>Malinka</dc:creator>
  <cp:lastModifiedBy>Malinka</cp:lastModifiedBy>
  <cp:revision>44</cp:revision>
  <dcterms:created xsi:type="dcterms:W3CDTF">2011-04-08T02:52:08Z</dcterms:created>
  <dcterms:modified xsi:type="dcterms:W3CDTF">2011-04-08T14:48:31Z</dcterms:modified>
</cp:coreProperties>
</file>